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4" r:id="rId3"/>
    <p:sldId id="259" r:id="rId4"/>
    <p:sldId id="263" r:id="rId5"/>
    <p:sldId id="264" r:id="rId6"/>
    <p:sldId id="266" r:id="rId7"/>
    <p:sldId id="269" r:id="rId8"/>
    <p:sldId id="272" r:id="rId9"/>
    <p:sldId id="274" r:id="rId10"/>
    <p:sldId id="275" r:id="rId11"/>
    <p:sldId id="276" r:id="rId12"/>
    <p:sldId id="278" r:id="rId13"/>
    <p:sldId id="279" r:id="rId14"/>
    <p:sldId id="281" r:id="rId15"/>
    <p:sldId id="268" r:id="rId16"/>
    <p:sldId id="28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8304" y="1198964"/>
            <a:ext cx="10475391" cy="1507630"/>
          </a:xfrm>
        </p:spPr>
        <p:txBody>
          <a:bodyPr/>
          <a:lstStyle/>
          <a:p>
            <a:pPr algn="ctr"/>
            <a:r>
              <a:rPr lang="ru-RU" sz="4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Морфосинтаксический тип как  базовая  характеристика  языка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C434BBE3-CF40-1D77-3928-ACEF2169D982}"/>
              </a:ext>
            </a:extLst>
          </p:cNvPr>
          <p:cNvSpPr txBox="1">
            <a:spLocks/>
          </p:cNvSpPr>
          <p:nvPr/>
        </p:nvSpPr>
        <p:spPr>
          <a:xfrm>
            <a:off x="1280845" y="3429000"/>
            <a:ext cx="10911155" cy="146992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3300" b="1" cap="none" dirty="0"/>
              <a:t>С.Ю. Бородай</a:t>
            </a:r>
          </a:p>
          <a:p>
            <a:r>
              <a:rPr lang="ru-RU" sz="2100" b="1" i="1" cap="none" dirty="0"/>
              <a:t>Институт философии РАН, Центр философии сознания и когнитивных наук</a:t>
            </a:r>
            <a:endParaRPr lang="en-US" sz="2100" b="1" i="1" cap="none" dirty="0"/>
          </a:p>
          <a:p>
            <a:endParaRPr lang="ru-RU" sz="2100" b="1" i="1" cap="none" dirty="0"/>
          </a:p>
          <a:p>
            <a:r>
              <a:rPr lang="ru-RU" sz="21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[Исследование выполнено за счет гранта Российского научного фонда № 22-28-01509] </a:t>
            </a:r>
            <a:endParaRPr lang="ru-RU" sz="2100" b="1" i="1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D79F74B-81E3-E613-2696-667174C0556F}"/>
              </a:ext>
            </a:extLst>
          </p:cNvPr>
          <p:cNvSpPr txBox="1">
            <a:spLocks/>
          </p:cNvSpPr>
          <p:nvPr/>
        </p:nvSpPr>
        <p:spPr>
          <a:xfrm>
            <a:off x="1280845" y="5968420"/>
            <a:ext cx="3421295" cy="528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«Музыка в культуре»,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sergey_boroday@inbox.ru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t.me/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sergey_boroday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600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2082" y="70801"/>
            <a:ext cx="7976399" cy="861420"/>
          </a:xfrm>
        </p:spPr>
        <p:txBody>
          <a:bodyPr/>
          <a:lstStyle/>
          <a:p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5.2. Структура корня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871D144-DFDA-F970-C40F-6009B36931C4}"/>
              </a:ext>
            </a:extLst>
          </p:cNvPr>
          <p:cNvSpPr txBox="1">
            <a:spLocks/>
          </p:cNvSpPr>
          <p:nvPr/>
        </p:nvSpPr>
        <p:spPr>
          <a:xfrm>
            <a:off x="187894" y="1343377"/>
            <a:ext cx="4785222" cy="726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корня</a:t>
            </a:r>
            <a:r>
              <a:rPr lang="en-US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1B8DE1A-D90F-8E57-924C-A6FE0CCF8FB5}"/>
              </a:ext>
            </a:extLst>
          </p:cNvPr>
          <p:cNvSpPr txBox="1">
            <a:spLocks/>
          </p:cNvSpPr>
          <p:nvPr/>
        </p:nvSpPr>
        <p:spPr>
          <a:xfrm>
            <a:off x="4479532" y="1174809"/>
            <a:ext cx="6980467" cy="13125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C-C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где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трансфиксальные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«фонемы»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вставляются после согласного,</a:t>
            </a:r>
          </a:p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глагола до 15 различных основ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«пород»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AAADC7E-E079-1DF9-1FA5-1E2C4FA839CE}"/>
              </a:ext>
            </a:extLst>
          </p:cNvPr>
          <p:cNvSpPr txBox="1">
            <a:spLocks/>
          </p:cNvSpPr>
          <p:nvPr/>
        </p:nvSpPr>
        <p:spPr>
          <a:xfrm>
            <a:off x="3542091" y="2805648"/>
            <a:ext cx="4427674" cy="6048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«писать»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3B5A3CCB-E9AB-06D3-5895-98DC2743201B}"/>
              </a:ext>
            </a:extLst>
          </p:cNvPr>
          <p:cNvSpPr txBox="1">
            <a:spLocks/>
          </p:cNvSpPr>
          <p:nvPr/>
        </p:nvSpPr>
        <p:spPr>
          <a:xfrm>
            <a:off x="1318072" y="4002601"/>
            <a:ext cx="5072453" cy="24934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8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ʾ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ru-RU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«я пишу»</a:t>
            </a:r>
          </a:p>
          <a:p>
            <a:pPr algn="just"/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«я написал»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ru-RU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«заставляет писать»</a:t>
            </a:r>
          </a:p>
          <a:p>
            <a:pPr algn="just"/>
            <a:r>
              <a:rPr lang="ru-RU" sz="2800" i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ʾ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«он диктовал»	</a:t>
            </a:r>
          </a:p>
          <a:p>
            <a:pPr algn="just"/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«он диктует»</a:t>
            </a:r>
          </a:p>
          <a:p>
            <a:pPr algn="just"/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nā</a:t>
            </a:r>
            <a:r>
              <a:rPr lang="en-US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«мы переписывались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друг с другом»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53EBC1E6-B6EC-45FF-A28B-CC14758F5C80}"/>
              </a:ext>
            </a:extLst>
          </p:cNvPr>
          <p:cNvSpPr txBox="1">
            <a:spLocks/>
          </p:cNvSpPr>
          <p:nvPr/>
        </p:nvSpPr>
        <p:spPr>
          <a:xfrm>
            <a:off x="6753546" y="4586660"/>
            <a:ext cx="4815600" cy="1507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«было написано»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ū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«написанное»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«книга»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«писатель»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800" b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800" i="1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atun</a:t>
            </a:r>
            <a:r>
              <a:rPr lang="ru-RU" sz="28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«библиотека, книжный магазин»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42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45" y="199939"/>
            <a:ext cx="9680000" cy="861420"/>
          </a:xfrm>
        </p:spPr>
        <p:txBody>
          <a:bodyPr/>
          <a:lstStyle/>
          <a:p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5.3. Арабский тип</a:t>
            </a:r>
            <a:r>
              <a:rPr lang="en-US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305640" y="2063494"/>
            <a:ext cx="11580719" cy="4224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Немного морфосинтаксических операций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Ударение не несет смысловой нагрузки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Доминанта «</a:t>
            </a: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трансфиксация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префиксация-суффиксация»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десятка основ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словоформ для глагола («пород»), созданных с помощью разных операций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[префикс] + (C-</a:t>
            </a:r>
            <a:r>
              <a:rPr lang="en-US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C-C + TFX, HEM, INFX</a:t>
            </a:r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(суффикс)</a:t>
            </a:r>
          </a:p>
          <a:p>
            <a:pPr algn="ctr"/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[ta]   +   (</a:t>
            </a:r>
            <a:r>
              <a:rPr lang="en-US" sz="3200" b="1" cap="small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 +   (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ru-RU" sz="3000" cap="smal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«мы переписывались друг с другом»</a:t>
            </a: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6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573" y="99043"/>
            <a:ext cx="8813796" cy="861420"/>
          </a:xfrm>
        </p:spPr>
        <p:txBody>
          <a:bodyPr/>
          <a:lstStyle/>
          <a:p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6.1. Общая информация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527184" y="1230151"/>
            <a:ext cx="11302018" cy="15411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Язык народа </a:t>
            </a:r>
            <a:r>
              <a:rPr lang="ru-RU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могаук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северный ирокезский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Около 3 тыс. носителей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Агглютинативный, полисинтетический, инкорпорирующий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AA2510FA-51BF-D7A0-9723-BFC4CD0D9923}"/>
              </a:ext>
            </a:extLst>
          </p:cNvPr>
          <p:cNvSpPr txBox="1">
            <a:spLocks/>
          </p:cNvSpPr>
          <p:nvPr/>
        </p:nvSpPr>
        <p:spPr>
          <a:xfrm>
            <a:off x="527184" y="3512427"/>
            <a:ext cx="10630551" cy="25131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лагольные формы содержат большое число морфем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кодировать целые ситуации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Имеются аналитические аналоги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Полисинтетические слова часто генерируются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hoc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32DCAFCE-B4DC-8DED-5364-1B1668BE35A4}"/>
              </a:ext>
            </a:extLst>
          </p:cNvPr>
          <p:cNvSpPr txBox="1">
            <a:spLocks/>
          </p:cNvSpPr>
          <p:nvPr/>
        </p:nvSpPr>
        <p:spPr>
          <a:xfrm>
            <a:off x="527184" y="3429000"/>
            <a:ext cx="6068825" cy="599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 </a:t>
            </a:r>
            <a:r>
              <a:rPr lang="en-US" sz="4000" i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hoc</a:t>
            </a:r>
            <a:r>
              <a:rPr lang="en-US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40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587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2223" y="141715"/>
            <a:ext cx="8246725" cy="86142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6.2. </a:t>
            </a:r>
            <a:r>
              <a:rPr lang="ru-RU" sz="36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Полисинтетизм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AA2510FA-51BF-D7A0-9723-BFC4CD0D9923}"/>
              </a:ext>
            </a:extLst>
          </p:cNvPr>
          <p:cNvSpPr txBox="1">
            <a:spLocks/>
          </p:cNvSpPr>
          <p:nvPr/>
        </p:nvSpPr>
        <p:spPr>
          <a:xfrm>
            <a:off x="640309" y="1889110"/>
            <a:ext cx="10630551" cy="46247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Aetewatena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tareo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«Мы должны приготовить себе немного кукурузного хлеба»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 –           ETEWA –       TE –  </a:t>
            </a:r>
            <a:r>
              <a:rPr lang="en-US" sz="32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NA’TAR</a:t>
            </a:r>
            <a:r>
              <a:rPr lang="en-US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ÓN:NI </a:t>
            </a:r>
            <a:r>
              <a:rPr lang="en-US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ru-RU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              </a:t>
            </a:r>
            <a:endParaRPr lang="ru-RU" sz="32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OPT -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1PL.INCL.AGT –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 –   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хлеб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  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делать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BEN.PFV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Должны               мы              себе          хлеб        делать      с  пользой</a:t>
            </a:r>
          </a:p>
          <a:p>
            <a:endParaRPr lang="ru-RU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Пред-местоименный префикс) +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Местоименный префикс) + (Инкорпорированное существительное) + (Глагольная основа) +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Глагольный суффикс)</a:t>
            </a:r>
            <a:endParaRPr lang="ru-RU" sz="2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65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086" y="141715"/>
            <a:ext cx="11031244" cy="86142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7. Рассмотренные типы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(для глагола)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AA2510FA-51BF-D7A0-9723-BFC4CD0D9923}"/>
              </a:ext>
            </a:extLst>
          </p:cNvPr>
          <p:cNvSpPr txBox="1">
            <a:spLocks/>
          </p:cNvSpPr>
          <p:nvPr/>
        </p:nvSpPr>
        <p:spPr>
          <a:xfrm>
            <a:off x="486086" y="1827385"/>
            <a:ext cx="11548153" cy="12608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4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[удвоение] / [</a:t>
            </a:r>
            <a:r>
              <a:rPr lang="ru-RU" sz="2400" b="1" cap="small" dirty="0" err="1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аугментный</a:t>
            </a:r>
            <a:r>
              <a:rPr lang="ru-RU" sz="24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префикс] + (CR</a:t>
            </a:r>
            <a:r>
              <a:rPr lang="ru-RU" sz="2400" b="1" u="sng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4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RC) + (суффиксы)</a:t>
            </a: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32DCAFCE-B4DC-8DED-5364-1B1668BE35A4}"/>
              </a:ext>
            </a:extLst>
          </p:cNvPr>
          <p:cNvSpPr txBox="1">
            <a:spLocks/>
          </p:cNvSpPr>
          <p:nvPr/>
        </p:nvSpPr>
        <p:spPr>
          <a:xfrm>
            <a:off x="486087" y="1497459"/>
            <a:ext cx="6068825" cy="599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Праиндоевропейский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6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5D300A2-5366-BBE2-50C2-7D47DF19AE43}"/>
              </a:ext>
            </a:extLst>
          </p:cNvPr>
          <p:cNvSpPr txBox="1">
            <a:spLocks/>
          </p:cNvSpPr>
          <p:nvPr/>
        </p:nvSpPr>
        <p:spPr>
          <a:xfrm>
            <a:off x="-274203" y="3642975"/>
            <a:ext cx="11548153" cy="12608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[префикс] + (C-</a:t>
            </a:r>
            <a:r>
              <a:rPr lang="en-US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C-C + TFX, HEM, INFX</a:t>
            </a:r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(суффикс)</a:t>
            </a: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BADCFFB-3359-2B5B-08AF-6C6620589420}"/>
              </a:ext>
            </a:extLst>
          </p:cNvPr>
          <p:cNvSpPr txBox="1">
            <a:spLocks/>
          </p:cNvSpPr>
          <p:nvPr/>
        </p:nvSpPr>
        <p:spPr>
          <a:xfrm>
            <a:off x="486086" y="3171854"/>
            <a:ext cx="6068825" cy="599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Классический арабский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6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0B5051DF-D307-5069-2164-13C16C77C5EC}"/>
              </a:ext>
            </a:extLst>
          </p:cNvPr>
          <p:cNvSpPr txBox="1">
            <a:spLocks/>
          </p:cNvSpPr>
          <p:nvPr/>
        </p:nvSpPr>
        <p:spPr>
          <a:xfrm>
            <a:off x="-274203" y="5565689"/>
            <a:ext cx="12907991" cy="12608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400" b="1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Пред-местоименный префикс) + </a:t>
            </a:r>
            <a:r>
              <a:rPr lang="ru-RU" sz="2400" b="1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Местоименный префикс) + (Инкорпорированное существительное) + (Глагольная основа) + </a:t>
            </a:r>
            <a:r>
              <a:rPr lang="ru-RU" sz="2400" b="1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Глагольный суффикс)</a:t>
            </a:r>
            <a:endParaRPr lang="ru-RU" sz="2400" b="1" i="1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EED9171C-6BBA-F5C0-0EC1-19E0853DFF22}"/>
              </a:ext>
            </a:extLst>
          </p:cNvPr>
          <p:cNvSpPr txBox="1">
            <a:spLocks/>
          </p:cNvSpPr>
          <p:nvPr/>
        </p:nvSpPr>
        <p:spPr>
          <a:xfrm>
            <a:off x="486086" y="4956924"/>
            <a:ext cx="6068825" cy="599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Могаукский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6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550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4102" y="104172"/>
            <a:ext cx="7643974" cy="68780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8.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и вопросы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369108" y="791972"/>
            <a:ext cx="11453784" cy="5794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конкретного описания языка к языку как когнитивной реальности </a:t>
            </a:r>
            <a:r>
              <a:rPr lang="ru-RU" sz="19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нет автоматического перехода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надежного различения структурно значимых и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когнитивно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значимых аспектов необходима когнитивно-ориентированная теория языка. Она должна </a:t>
            </a:r>
            <a:r>
              <a:rPr lang="ru-RU" sz="19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стремиться к следующему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Выявление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содержания языковой памяти, механизмов конструирования языковой формы и смысла в рабочей памяти и более общих принципов связности.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Нерегулярности должны стать такой же нормой при описании языка, как и регулярности.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Психолингвистическая (в том числе нейролингвистическая) эмпирика является такой же частью лингвистической эмпирики, как и тексты / речь на данном языке.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Необходима рефлексия над инструментарием, с которым лингвист подходит к материалу. Инструментарий не должен быть жестким; скорее, нужно использовать «аппроксимативный» инструментарий. 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Ввиду того что всякий инструментарий – даже самый формальный – базируется на содержательных и, в конечном счете, философских предпосылках, он должен постоянно подвергаться философской критике, т. е. «деконструироваться». При формировании нового аппроксимативного инструментария должна учитываться не только традиция европейской лингвистики, но и автохтонная традиция описания языка (если таковая имеется) – как образец исследовательской интроспекции. 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Несмотря на специфичность структуры любого языка и необходимость описания его в собственных терминах, нужно стремиться к сохранению возможности типологии и классификаций</a:t>
            </a:r>
          </a:p>
          <a:p>
            <a:pPr marL="342900" indent="-342900" algn="just">
              <a:buFont typeface="Symbol" panose="05050102010706020507" pitchFamily="18" charset="2"/>
              <a:buChar char=""/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Предположительно, существует три типа связности в языке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ограниченно-сегментированный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(напр., индоевропейский), </a:t>
            </a:r>
            <a:r>
              <a:rPr lang="ru-RU" sz="19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неконкатенативный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(напр., арабский), 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морфология 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 hoc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напр., могаукский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05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6228" y="80275"/>
            <a:ext cx="5260371" cy="861420"/>
          </a:xfrm>
        </p:spPr>
        <p:txBody>
          <a:bodyPr/>
          <a:lstStyle/>
          <a:p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585404" y="3429000"/>
            <a:ext cx="11302018" cy="34916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27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Бородай С. Ю.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Язык и познание: введение в </a:t>
            </a:r>
            <a:r>
              <a:rPr lang="ru-RU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пострелятивизм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М., 2020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7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Бородай С. Ю. </a:t>
            </a:r>
            <a: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вопросу о связи структуры языка и логико-смысловых конфигураций </a:t>
            </a:r>
            <a:r>
              <a:rPr lang="en-US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// </a:t>
            </a:r>
            <a: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философии, 2023 (в печати)</a:t>
            </a:r>
            <a:endParaRPr lang="ru-RU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7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Плунгян</a:t>
            </a:r>
            <a:r>
              <a:rPr lang="ru-RU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 А.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Общая морфология. М., 2016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Сепир Э.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Избранные труды по языкознанию и культурологии. М., 1993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Смирнов А. В.</a:t>
            </a: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Событие и вещи. М., 2017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Haspelmath</a:t>
            </a:r>
            <a:r>
              <a:rPr lang="en-US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M., Sims A.</a:t>
            </a: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Understanding Morphology. London, 2010</a:t>
            </a:r>
            <a:endParaRPr lang="ru-RU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Mithun</a:t>
            </a:r>
            <a:r>
              <a:rPr lang="en-US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</a:t>
            </a: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Languages of Native North America. Cambridge, 1999</a:t>
            </a:r>
            <a:endParaRPr lang="ru-RU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Rix H. et al.</a:t>
            </a: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Lexikon</a:t>
            </a: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der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Indogermanischen</a:t>
            </a:r>
            <a:r>
              <a:rPr lang="en-US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Verben.Wiesbaden, 2001</a:t>
            </a:r>
            <a:endParaRPr lang="ru-RU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5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2722" y="104171"/>
            <a:ext cx="7050240" cy="571817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1. Ключевые проблемы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0027357-D5AD-578F-9609-6F4835AC95D2}"/>
              </a:ext>
            </a:extLst>
          </p:cNvPr>
          <p:cNvSpPr txBox="1">
            <a:spLocks/>
          </p:cNvSpPr>
          <p:nvPr/>
        </p:nvSpPr>
        <p:spPr>
          <a:xfrm>
            <a:off x="344715" y="5036118"/>
            <a:ext cx="11062731" cy="14167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</a:t>
            </a:r>
            <a:r>
              <a:rPr lang="en-US" sz="2600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Возможна ли корреляция между доминирующими в языке средствами выражения, с одной стороны, и характерными для носителя языка паттернами мышления и их продуктами, логико-смысловыми конфигурациями – с другой?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 связности в индоевропейских языках и в арабском языке различны. Но как мы узнаём о типах связности («строении», «структуре» и пр.)</a:t>
            </a:r>
            <a:r>
              <a:rPr lang="en-US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2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 СТАТЬИ 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Бородай 2023</a:t>
            </a:r>
            <a:r>
              <a:rPr lang="en-US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]: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о них не знаем с достаточной надежностью, поскольку нет автоматического перехода от описания языка к когнитивной реальности. Для обоснования такого перехода нужна когнитивно-ориентированная теория языка. Тем не менее мы можем предполагать, что существует как минимум три общих типа связности («устройства»), отраженных в языках мира</a:t>
            </a:r>
            <a:r>
              <a:rPr lang="en-US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ограниченно-аддитивный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неконкатенативный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морфология </a:t>
            </a:r>
            <a:r>
              <a:rPr lang="en-US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hoc</a:t>
            </a:r>
            <a:r>
              <a:rPr lang="en-US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35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6503" y="324090"/>
            <a:ext cx="8450778" cy="571817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1.1. Аддитивная метафора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D630756-39CC-4FA9-95BD-39D19EA5F25F}"/>
              </a:ext>
            </a:extLst>
          </p:cNvPr>
          <p:cNvSpPr txBox="1">
            <a:spLocks/>
          </p:cNvSpPr>
          <p:nvPr/>
        </p:nvSpPr>
        <p:spPr>
          <a:xfrm>
            <a:off x="690689" y="895907"/>
            <a:ext cx="11062731" cy="12534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4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Аддитивная метафора</a:t>
            </a:r>
            <a:r>
              <a:rPr lang="en-US" sz="24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всякий естественный язык состоит из строительных блоков-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морфем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операций их сложения, с помощью которых реализуются процессы словообразования и словоизменения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440E6DF-F08E-4789-A444-BD8FF6095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23" y="2236371"/>
            <a:ext cx="10069952" cy="2229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73CDAA5-2A73-4A35-B2B2-3DFAB0C74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432" y="4641599"/>
            <a:ext cx="9417133" cy="189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24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7080" y="0"/>
            <a:ext cx="9803756" cy="86142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2. Морфосинтаксические операции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0027357-D5AD-578F-9609-6F4835AC95D2}"/>
              </a:ext>
            </a:extLst>
          </p:cNvPr>
          <p:cNvSpPr txBox="1">
            <a:spLocks/>
          </p:cNvSpPr>
          <p:nvPr/>
        </p:nvSpPr>
        <p:spPr>
          <a:xfrm>
            <a:off x="564634" y="3409205"/>
            <a:ext cx="11062731" cy="32664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Суффикс (в т. ч. флексия)</a:t>
            </a:r>
            <a:r>
              <a:rPr lang="en-US" sz="28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записал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запис</a:t>
            </a:r>
            <a:r>
              <a:rPr lang="ru-RU" sz="2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ыва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собак</a:t>
            </a:r>
            <a:r>
              <a:rPr lang="ru-RU" sz="2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собак</a:t>
            </a:r>
            <a:r>
              <a:rPr lang="ru-RU" sz="2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Префикс: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нёс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нёс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8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Инфикс: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др.-инд.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yuj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«запрягать» /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</a:t>
            </a:r>
            <a:r>
              <a:rPr lang="en-US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2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ā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«он запрягает»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u="sng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Трансфикс</a:t>
            </a:r>
            <a:r>
              <a:rPr lang="en-US" sz="2800" u="sng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хауса </a:t>
            </a:r>
            <a:r>
              <a:rPr lang="ru-RU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ɡ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</a:t>
            </a:r>
            <a:r>
              <a:rPr lang="ru-RU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rk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èè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«стая» / </a:t>
            </a:r>
            <a:r>
              <a:rPr lang="ru-RU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ɡ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</a:t>
            </a:r>
            <a:r>
              <a:rPr lang="ru-RU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àà</a:t>
            </a:r>
            <a:r>
              <a:rPr lang="ru-RU" sz="28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áá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«стаи»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					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- прерывистый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				- нели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нейно упорядоченный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				- сам по себе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генетически непредставим как носитель значения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C727F81-D644-4759-5AAE-54C82CD813BB}"/>
              </a:ext>
            </a:extLst>
          </p:cNvPr>
          <p:cNvSpPr txBox="1">
            <a:spLocks/>
          </p:cNvSpPr>
          <p:nvPr/>
        </p:nvSpPr>
        <p:spPr>
          <a:xfrm>
            <a:off x="564630" y="1993939"/>
            <a:ext cx="11062731" cy="12534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32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Морфосинтаксическая операция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языковая операция, ведущая к изменению грамматического или лексического значения; в нашем случае – значения словоформы или аналитической составной формы.</a:t>
            </a:r>
          </a:p>
        </p:txBody>
      </p:sp>
    </p:spTree>
    <p:extLst>
      <p:ext uri="{BB962C8B-B14F-4D97-AF65-F5344CB8AC3E}">
        <p14:creationId xmlns:p14="http://schemas.microsoft.com/office/powerpoint/2010/main" val="20324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0027357-D5AD-578F-9609-6F4835AC95D2}"/>
              </a:ext>
            </a:extLst>
          </p:cNvPr>
          <p:cNvSpPr txBox="1">
            <a:spLocks/>
          </p:cNvSpPr>
          <p:nvPr/>
        </p:nvSpPr>
        <p:spPr>
          <a:xfrm>
            <a:off x="564634" y="1222539"/>
            <a:ext cx="11062731" cy="49583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Чередование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русск. 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гон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англ.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nk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nk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nk</a:t>
            </a:r>
            <a:endParaRPr lang="ru-RU" sz="2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Чередование + суффиксация: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русск. 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пен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ь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пн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ешь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Изменение ударения (тона):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русск.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пать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пересып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</a:t>
            </a:r>
            <a:endParaRPr lang="en-US" sz="26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 err="1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Геминация</a:t>
            </a:r>
            <a:r>
              <a:rPr lang="en-US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600" i="1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араб.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en-US" sz="26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asa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«учиться» /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en-US" sz="26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rr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asa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«обучать»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Редупликация: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др.-инд.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dh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ā-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«класть», перфект 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dh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́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«они положили»; самоанский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alofa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«он/она любит» /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6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lofa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«они любят»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Дуплификс: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сомалийский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buug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buug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«книга(и)»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Усечение: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мурле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rotti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rotti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«воин(ы)»; русский вокатив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Метатеза: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клаллам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600" b="1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ǝ-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ǝ</a:t>
            </a:r>
            <a:r>
              <a:rPr lang="en-US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«курить» (модальные формы)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Супплетивизм</a:t>
            </a:r>
            <a:r>
              <a:rPr lang="en-US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есть 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будет, я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мне, человек </a:t>
            </a:r>
            <a:r>
              <a:rPr lang="en-US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люди</a:t>
            </a:r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600" u="sng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Аналитические:</a:t>
            </a:r>
            <a:r>
              <a:rPr lang="ru-RU" sz="26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вспомогательные глаголы –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бегу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26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бежать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словосложение – </a:t>
            </a:r>
            <a:r>
              <a:rPr lang="ru-RU" sz="2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синий-синий</a:t>
            </a:r>
            <a:r>
              <a:rPr lang="en-US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1488" y="60842"/>
            <a:ext cx="11216398" cy="861420"/>
          </a:xfrm>
        </p:spPr>
        <p:txBody>
          <a:bodyPr/>
          <a:lstStyle/>
          <a:p>
            <a:r>
              <a:rPr lang="ru-RU" sz="4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3. Морфосинтаксический тип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0027357-D5AD-578F-9609-6F4835AC95D2}"/>
              </a:ext>
            </a:extLst>
          </p:cNvPr>
          <p:cNvSpPr txBox="1">
            <a:spLocks/>
          </p:cNvSpPr>
          <p:nvPr/>
        </p:nvSpPr>
        <p:spPr>
          <a:xfrm>
            <a:off x="564634" y="3524015"/>
            <a:ext cx="11062731" cy="25411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огнитивный статус морфем / словоформ и морфосинтаксических операций на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синхронном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уровне. </a:t>
            </a:r>
          </a:p>
          <a:p>
            <a:pPr algn="just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Структура корня.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Морфосинтаксическая доминанта в словообразовании и словоизменении.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Индекс синтеза, исходя из когнитивного статуса морфем / словоформ.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5.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Место языка в аддитивно-фузионном континууме.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C727F81-D644-4759-5AAE-54C82CD813BB}"/>
              </a:ext>
            </a:extLst>
          </p:cNvPr>
          <p:cNvSpPr txBox="1">
            <a:spLocks/>
          </p:cNvSpPr>
          <p:nvPr/>
        </p:nvSpPr>
        <p:spPr>
          <a:xfrm>
            <a:off x="564633" y="1161806"/>
            <a:ext cx="11062731" cy="2022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400" cap="sm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Морфосинтаксический тип</a:t>
            </a:r>
            <a:r>
              <a:rPr lang="ru-RU" sz="24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характеристика языка на основе используемых грамматических (морфосинтаксических) операций, их распространенности, продуктивности и когнитивной значимости; отражается в работе всего когнитивного аппарата, связанного с обработкой языка и, возможно, способен влиять на отдельные высокоуровневые процессы.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754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1088" y="295227"/>
            <a:ext cx="8860257" cy="86142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4.1. Индоевропейский тип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общая информация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444991" y="1510300"/>
            <a:ext cx="11302018" cy="1520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сформированном виде существовал в </a:t>
            </a:r>
            <a:r>
              <a:rPr lang="en-US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V-IV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тыс. до н. э.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Номинативный строй, базовый порядок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Флективный, преимущественно суффиксальный (с элементами префиксации и инфиксации) и со значимым чередованием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B2FB84-6905-E819-B253-8A7F7F956464}"/>
              </a:ext>
            </a:extLst>
          </p:cNvPr>
          <p:cNvSpPr txBox="1">
            <a:spLocks/>
          </p:cNvSpPr>
          <p:nvPr/>
        </p:nvSpPr>
        <p:spPr>
          <a:xfrm>
            <a:off x="440045" y="3066244"/>
            <a:ext cx="8247611" cy="726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Видо</a:t>
            </a:r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-временная система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2EF1450-E107-D96B-869A-6FBCB196BFBF}"/>
              </a:ext>
            </a:extLst>
          </p:cNvPr>
          <p:cNvSpPr txBox="1">
            <a:spLocks/>
          </p:cNvSpPr>
          <p:nvPr/>
        </p:nvSpPr>
        <p:spPr>
          <a:xfrm>
            <a:off x="4065110" y="4315678"/>
            <a:ext cx="4622546" cy="726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Tx/>
              <a:buChar char="-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презенс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имперфект</a:t>
            </a:r>
          </a:p>
          <a:p>
            <a:pPr marL="457200" indent="-457200">
              <a:buFontTx/>
              <a:buChar char="-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аорист</a:t>
            </a:r>
          </a:p>
          <a:p>
            <a:pPr marL="457200" indent="-457200">
              <a:buFontTx/>
              <a:buChar char="-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перфект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E9C391E-F9D2-CEC3-45AF-6E474D1A77B9}"/>
              </a:ext>
            </a:extLst>
          </p:cNvPr>
          <p:cNvSpPr txBox="1">
            <a:spLocks/>
          </p:cNvSpPr>
          <p:nvPr/>
        </p:nvSpPr>
        <p:spPr>
          <a:xfrm>
            <a:off x="8687656" y="3440929"/>
            <a:ext cx="2081405" cy="528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326A0F08-4FC4-E815-EAA7-742F5760E0A8}"/>
              </a:ext>
            </a:extLst>
          </p:cNvPr>
          <p:cNvSpPr txBox="1">
            <a:spLocks/>
          </p:cNvSpPr>
          <p:nvPr/>
        </p:nvSpPr>
        <p:spPr>
          <a:xfrm>
            <a:off x="8687656" y="3991539"/>
            <a:ext cx="2081405" cy="5284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прошедшее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8BAC6946-9BF5-E1BF-5D1D-022B85679F7F}"/>
              </a:ext>
            </a:extLst>
          </p:cNvPr>
          <p:cNvCxnSpPr>
            <a:cxnSpLocks/>
          </p:cNvCxnSpPr>
          <p:nvPr/>
        </p:nvCxnSpPr>
        <p:spPr>
          <a:xfrm flipV="1">
            <a:off x="7909192" y="3733883"/>
            <a:ext cx="712343" cy="2003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649E06A0-7442-0DA9-DB30-FD37E77F4E1B}"/>
              </a:ext>
            </a:extLst>
          </p:cNvPr>
          <p:cNvCxnSpPr>
            <a:cxnSpLocks/>
          </p:cNvCxnSpPr>
          <p:nvPr/>
        </p:nvCxnSpPr>
        <p:spPr>
          <a:xfrm>
            <a:off x="7909192" y="4074459"/>
            <a:ext cx="678097" cy="248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B5C4BDC-F1DA-2B5D-D828-4859D15A137E}"/>
              </a:ext>
            </a:extLst>
          </p:cNvPr>
          <p:cNvSpPr txBox="1">
            <a:spLocks/>
          </p:cNvSpPr>
          <p:nvPr/>
        </p:nvSpPr>
        <p:spPr>
          <a:xfrm>
            <a:off x="444991" y="5042198"/>
            <a:ext cx="11302018" cy="15205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залога (актив и </a:t>
            </a:r>
            <a:r>
              <a:rPr lang="ru-RU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медиопассив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Пять наклонений (индикатив, императив, конъюнктив, оптатив, инъюнктив)</a:t>
            </a:r>
          </a:p>
        </p:txBody>
      </p:sp>
    </p:spTree>
    <p:extLst>
      <p:ext uri="{BB962C8B-B14F-4D97-AF65-F5344CB8AC3E}">
        <p14:creationId xmlns:p14="http://schemas.microsoft.com/office/powerpoint/2010/main" val="3585609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045" y="324440"/>
            <a:ext cx="10741099" cy="861420"/>
          </a:xfrm>
        </p:spPr>
        <p:txBody>
          <a:bodyPr/>
          <a:lstStyle/>
          <a:p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4.2. Индоевропейский тип</a:t>
            </a:r>
            <a:r>
              <a:rPr lang="en-US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440045" y="1878560"/>
            <a:ext cx="11580719" cy="4224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Большое количество морфосинтаксических операций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целом флективный, с доминантной «чередование </a:t>
            </a:r>
            <a:r>
              <a:rPr lang="en-US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ударение + суффиксация»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Несколько десятков основ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словоформ для глагола («классов»), созданных с помощью разных операций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[удвоение] / [</a:t>
            </a:r>
            <a:r>
              <a:rPr lang="ru-RU" sz="3000" b="1" cap="small" dirty="0" err="1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аугментный</a:t>
            </a:r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префикс] + (CR</a:t>
            </a:r>
            <a:r>
              <a:rPr lang="ru-RU" sz="3000" b="1" u="sng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000" b="1" cap="small" dirty="0">
                <a:solidFill>
                  <a:schemeClr val="accent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RC) + (суффиксы)</a:t>
            </a:r>
          </a:p>
          <a:p>
            <a:pPr algn="ctr"/>
            <a:r>
              <a:rPr lang="ru-RU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[STI]   +   (STEH</a:t>
            </a:r>
            <a:r>
              <a:rPr lang="en-US" sz="3000" cap="small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 +   (</a:t>
            </a:r>
            <a:r>
              <a:rPr lang="en-US" sz="3000" cap="small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US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0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«он стоит»</a:t>
            </a:r>
          </a:p>
          <a:p>
            <a:pPr algn="just"/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849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1960B-8A70-5A79-FE4F-373FFF4AC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945" y="145343"/>
            <a:ext cx="10949651" cy="861420"/>
          </a:xfrm>
        </p:spPr>
        <p:txBody>
          <a:bodyPr/>
          <a:lstStyle/>
          <a:p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5.1. Арабский тип</a:t>
            </a:r>
            <a:r>
              <a:rPr lang="en-US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информация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8BE423-6609-2E26-A5D1-19C4AF8F6218}"/>
              </a:ext>
            </a:extLst>
          </p:cNvPr>
          <p:cNvSpPr txBox="1">
            <a:spLocks/>
          </p:cNvSpPr>
          <p:nvPr/>
        </p:nvSpPr>
        <p:spPr>
          <a:xfrm>
            <a:off x="444991" y="2772632"/>
            <a:ext cx="11302018" cy="22822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 в </a:t>
            </a:r>
            <a:r>
              <a:rPr lang="en-US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I-IV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вв. н.э., классический – стандартизированная форма, используемая с </a:t>
            </a:r>
            <a:r>
              <a:rPr lang="en-US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 н.э.</a:t>
            </a:r>
            <a:endParaRPr lang="ru-RU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Номинативный строй, базовый порядок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VSO 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SVO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Трансфиксальный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префиксально-суффиксальный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глагола</a:t>
            </a:r>
            <a:r>
              <a:rPr lang="en-US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рошлое и не-прошлое время (</a:t>
            </a:r>
            <a:r>
              <a:rPr lang="ru-RU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перфектив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3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имперфектив</a:t>
            </a: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как основы, префиксальное будущее время, два залога, шесть наклонений</a:t>
            </a:r>
            <a:endParaRPr lang="ru-RU" sz="3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93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695</TotalTime>
  <Words>1535</Words>
  <Application>Microsoft Office PowerPoint</Application>
  <PresentationFormat>Широкоэкранный</PresentationFormat>
  <Paragraphs>136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Symbol</vt:lpstr>
      <vt:lpstr>Times New Roman</vt:lpstr>
      <vt:lpstr>Wingdings 3</vt:lpstr>
      <vt:lpstr>Ион</vt:lpstr>
      <vt:lpstr>Морфосинтаксический тип как  базовая  характеристика  языка</vt:lpstr>
      <vt:lpstr>§ 1. Ключевые проблемы</vt:lpstr>
      <vt:lpstr>§ 1.1. Аддитивная метафора</vt:lpstr>
      <vt:lpstr>§ 2. Морфосинтаксические операции</vt:lpstr>
      <vt:lpstr>Презентация PowerPoint</vt:lpstr>
      <vt:lpstr>§ 3. Морфосинтаксический тип</vt:lpstr>
      <vt:lpstr>§ 4.1. Индоевропейский тип:                       общая информация</vt:lpstr>
      <vt:lpstr>§ 4.2. Индоевропейский тип: резюме</vt:lpstr>
      <vt:lpstr>§ 5.1. Арабский тип: общая информация</vt:lpstr>
      <vt:lpstr>§ 5.2. Структура корня</vt:lpstr>
      <vt:lpstr>§ 5.3. Арабский тип: резюме</vt:lpstr>
      <vt:lpstr>§ 6.1. Общая информация</vt:lpstr>
      <vt:lpstr>§ 6.2. Полисинтетизм: пример</vt:lpstr>
      <vt:lpstr>§ 7. Рассмотренные типы (для глагола)</vt:lpstr>
      <vt:lpstr>§ 8. Выводы и вопросы</vt:lpstr>
      <vt:lpstr>Список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вопросу о связи языка и логико-смысловых конфигураций</dc:title>
  <dc:creator>Сергей Бородай</dc:creator>
  <cp:lastModifiedBy>Сергей Бородай</cp:lastModifiedBy>
  <cp:revision>145</cp:revision>
  <dcterms:created xsi:type="dcterms:W3CDTF">2022-05-15T05:17:47Z</dcterms:created>
  <dcterms:modified xsi:type="dcterms:W3CDTF">2023-06-12T15:41:52Z</dcterms:modified>
</cp:coreProperties>
</file>